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9b125f6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9b125f6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9b125f6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9b125f6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b125f6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9b125f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9b125f6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9b125f6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b125f6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b125f6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9b125f6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9b125f6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b125f6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9b125f6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b125f6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9b125f6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9b125f6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9b125f6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9b125f6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9b125f6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9b125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9b125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9b125f6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9b125f6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9b125f6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9b125f6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9b125f6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9b125f6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9b125f6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9b125f6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b125f6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b125f6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b125f6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b125f6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9b125f6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9b125f6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9b125f6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9b125f6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9b125f6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9b125f6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9b125f6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9b125f6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9b125f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9b125f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b125f6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b125f6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9b125f6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9b125f6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b125f6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b125f6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b125f6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9b125f6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9b125f6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9b125f6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9b125f6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9b125f6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9b125f6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9b125f6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b125f6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9b125f6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b125f6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9b125f6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9b125f6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9b125f6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9b125f6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9b125f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9b125f6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9b125f6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9b125f6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9b125f6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9b125f6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9b125f6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b125f6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b125f6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9b125f6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9b125f6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9b125f6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9b125f6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9b125f6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9b125f6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b125f6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b125f6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9b125f6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9b125f6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9b125f6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9b125f6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b125f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b125f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9b125f6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9b125f6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9b125f6b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9b125f6b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9b125f6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9b125f6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9b125f6b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9b125f6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8def33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8def33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b125f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b125f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b125f6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b125f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9b125f6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9b125f6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b125f6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9b125f6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t-resistor-220.png"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0098" y="900125"/>
            <a:ext cx="922975" cy="402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button.png"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425" y="1864925"/>
            <a:ext cx="1540875" cy="2093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led.png"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75" y="1452975"/>
            <a:ext cx="1221850" cy="352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arduino-uno.png"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507123" y="762588"/>
            <a:ext cx="5032075" cy="36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50" y="3444650"/>
            <a:ext cx="9144000" cy="1698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Malgun Gothic"/>
              <a:buNone/>
              <a:defRPr b="1" sz="6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descr="logo.png"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"/>
            <a:ext cx="4299750" cy="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기본 내용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코드 &amp; 기본 내용">
  <p:cSld name="CUSTOM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114825" y="83500"/>
            <a:ext cx="4958100" cy="49764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함수 설명">
  <p:cSld name="CUSTOM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  <a:solidFill>
            <a:srgbClr val="E8F5F8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&amp; 코드">
  <p:cSld name="TITLE_ONLY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14825" y="1125525"/>
            <a:ext cx="8933400" cy="39345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기본 내용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섹션 헤더 - 쉬어가는 페이지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B2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기본 내용 (보라)">
  <p:cSld name="CUSTOM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6" name="Google Shape;86;p20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B2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준비물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823500" y="2260500"/>
            <a:ext cx="51246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311700" y="395075"/>
            <a:ext cx="15279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준비물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oo.gl/Kt8UQV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oo.gl/Kt8UQV" TargetMode="External"/><Relationship Id="rId4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oo.gl/Kt8UQV" TargetMode="External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oo.gl/Kt8UQV" TargetMode="External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57.jpg"/><Relationship Id="rId6" Type="http://schemas.openxmlformats.org/officeDocument/2006/relationships/image" Target="../media/image58.jpg"/><Relationship Id="rId7" Type="http://schemas.openxmlformats.org/officeDocument/2006/relationships/image" Target="../media/image32.jpg"/><Relationship Id="rId8" Type="http://schemas.openxmlformats.org/officeDocument/2006/relationships/image" Target="../media/image1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oo.gl/x8wDYu" TargetMode="External"/><Relationship Id="rId4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oo.gl/x8wDYu" TargetMode="External"/><Relationship Id="rId4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oo.gl/x8wDYu" TargetMode="External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oo.gl/x8wDYu" TargetMode="External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oo.gl/x8wDYu" TargetMode="External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hyperlink" Target="https://www.facebook.com/doyouknowarduino" TargetMode="External"/><Relationship Id="rId5" Type="http://schemas.openxmlformats.org/officeDocument/2006/relationships/image" Target="../media/image43.png"/><Relationship Id="rId6" Type="http://schemas.openxmlformats.org/officeDocument/2006/relationships/hyperlink" Target="http://goo.gl/ke52J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57.jpg"/><Relationship Id="rId6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7세그먼트 사용하기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02_006.jpg"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97" y="0"/>
            <a:ext cx="69358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 전원 핀을 긴 빨간색 세로줄에 연결한다.</a:t>
            </a:r>
            <a:endParaRPr/>
          </a:p>
        </p:txBody>
      </p:sp>
      <p:pic>
        <p:nvPicPr>
          <p:cNvPr descr="1202_007.jpg"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7세그먼트를 브레드보드 중앙에 놓이도록 꽂는다.</a:t>
            </a:r>
            <a:endParaRPr/>
          </a:p>
        </p:txBody>
      </p:sp>
      <p:pic>
        <p:nvPicPr>
          <p:cNvPr descr="1202_008.jpg"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가운데 다리와 </a:t>
            </a:r>
            <a:br>
              <a:rPr lang="ko"/>
            </a:br>
            <a:r>
              <a:rPr lang="ko"/>
              <a:t>전원 핀이 꽂힌 세로줄을 </a:t>
            </a:r>
            <a:br>
              <a:rPr lang="ko"/>
            </a:br>
            <a:r>
              <a:rPr lang="ko"/>
              <a:t>220 옴 저항으로 연결한다.</a:t>
            </a:r>
            <a:endParaRPr/>
          </a:p>
        </p:txBody>
      </p:sp>
      <p:pic>
        <p:nvPicPr>
          <p:cNvPr descr="1202_009.jpg" id="169" name="Google Shape;1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A 핀을 아두이노 보드의 2번 핀에 연결한다.</a:t>
            </a:r>
            <a:endParaRPr/>
          </a:p>
        </p:txBody>
      </p:sp>
      <p:pic>
        <p:nvPicPr>
          <p:cNvPr descr="1202_010.jpg" id="175" name="Google Shape;1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B 핀을 아두이노 보드의 3번 핀에 연결한다.</a:t>
            </a:r>
            <a:endParaRPr/>
          </a:p>
        </p:txBody>
      </p:sp>
      <p:pic>
        <p:nvPicPr>
          <p:cNvPr descr="1202_011.jpg" id="181" name="Google Shape;1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C 핀을 아두이노 보드의 4번 핀에 연결한다.</a:t>
            </a:r>
            <a:endParaRPr/>
          </a:p>
        </p:txBody>
      </p:sp>
      <p:pic>
        <p:nvPicPr>
          <p:cNvPr descr="1202_012.jpg" id="187" name="Google Shape;1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D 핀을 아두이노 보드의 5번 핀에 연결한다.</a:t>
            </a:r>
            <a:endParaRPr/>
          </a:p>
        </p:txBody>
      </p:sp>
      <p:pic>
        <p:nvPicPr>
          <p:cNvPr descr="1202_013.jpg" id="193" name="Google Shape;1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E 핀을 아두이노 보드의 6번 핀에 연결한다.</a:t>
            </a:r>
            <a:endParaRPr/>
          </a:p>
        </p:txBody>
      </p:sp>
      <p:pic>
        <p:nvPicPr>
          <p:cNvPr descr="1202_014.jpg" id="199" name="Google Shape;19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F 핀을 아두이노 보드의 7번 핀에 연결한다.</a:t>
            </a:r>
            <a:endParaRPr/>
          </a:p>
        </p:txBody>
      </p:sp>
      <p:pic>
        <p:nvPicPr>
          <p:cNvPr descr="1202_015.jpg" id="205" name="Google Shape;2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7세그먼트 소개하기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G 핀을 아두이노 보드의 8번 핀에 연결한다.</a:t>
            </a:r>
            <a:endParaRPr/>
          </a:p>
        </p:txBody>
      </p:sp>
      <p:pic>
        <p:nvPicPr>
          <p:cNvPr descr="1202_016.jpg" id="211" name="Google Shape;21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DP 핀을 아두이노 보드의 9번 핀에 연결한다.</a:t>
            </a:r>
            <a:endParaRPr/>
          </a:p>
        </p:txBody>
      </p:sp>
      <p:pic>
        <p:nvPicPr>
          <p:cNvPr descr="1202_017.jpg" id="217" name="Google Shape;21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2836"/>
            <a:ext cx="5073050" cy="375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02_018.jpg" id="222" name="Google Shape;2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50" y="0"/>
            <a:ext cx="6583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12-1] 카운터 만들기(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goo.gl/Kt8UQV</a:t>
            </a:r>
            <a:r>
              <a:rPr lang="ko"/>
              <a:t>)</a:t>
            </a:r>
            <a:endParaRPr/>
          </a:p>
        </p:txBody>
      </p:sp>
      <p:grpSp>
        <p:nvGrpSpPr>
          <p:cNvPr id="228" name="Google Shape;228;p43"/>
          <p:cNvGrpSpPr/>
          <p:nvPr/>
        </p:nvGrpSpPr>
        <p:grpSpPr>
          <a:xfrm>
            <a:off x="68825" y="1138973"/>
            <a:ext cx="8991750" cy="3936151"/>
            <a:chOff x="68825" y="1138973"/>
            <a:chExt cx="8991750" cy="3936151"/>
          </a:xfrm>
        </p:grpSpPr>
        <p:pic>
          <p:nvPicPr>
            <p:cNvPr descr="스크린샷 2016-02-18 오후 4.34.05.png" id="229" name="Google Shape;22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1575" y="1138973"/>
              <a:ext cx="7709000" cy="3936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4.34.05.png" id="230" name="Google Shape;23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25" y="1138973"/>
              <a:ext cx="7709000" cy="393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12-1] 카운터 만들기(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goo.gl/Kt8UQV</a:t>
            </a:r>
            <a:r>
              <a:rPr lang="ko"/>
              <a:t>)</a:t>
            </a:r>
            <a:endParaRPr/>
          </a:p>
        </p:txBody>
      </p:sp>
      <p:grpSp>
        <p:nvGrpSpPr>
          <p:cNvPr id="236" name="Google Shape;236;p44"/>
          <p:cNvGrpSpPr/>
          <p:nvPr/>
        </p:nvGrpSpPr>
        <p:grpSpPr>
          <a:xfrm>
            <a:off x="43800" y="1126325"/>
            <a:ext cx="9011375" cy="3940199"/>
            <a:chOff x="43800" y="1126325"/>
            <a:chExt cx="9011375" cy="3940199"/>
          </a:xfrm>
        </p:grpSpPr>
        <p:pic>
          <p:nvPicPr>
            <p:cNvPr descr="스크린샷 2016-02-18 오후 4.35.17.png" id="237" name="Google Shape;23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6425" y="1126325"/>
              <a:ext cx="8898750" cy="3940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4.35.17.png" id="238" name="Google Shape;23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800" y="1126325"/>
              <a:ext cx="8898750" cy="3940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12-1] 카운터 만들기(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goo.gl/Kt8UQV</a:t>
            </a:r>
            <a:r>
              <a:rPr lang="ko"/>
              <a:t>)</a:t>
            </a:r>
            <a:endParaRPr/>
          </a:p>
        </p:txBody>
      </p:sp>
      <p:pic>
        <p:nvPicPr>
          <p:cNvPr descr="스크린샷 2016-02-18 오후 4.35.52.png" id="244" name="Google Shape;244;p45"/>
          <p:cNvPicPr preferRelativeResize="0"/>
          <p:nvPr/>
        </p:nvPicPr>
        <p:blipFill rotWithShape="1">
          <a:blip r:embed="rId4">
            <a:alphaModFix/>
          </a:blip>
          <a:srcRect b="0" l="0" r="1390" t="0"/>
          <a:stretch/>
        </p:blipFill>
        <p:spPr>
          <a:xfrm>
            <a:off x="56325" y="1130525"/>
            <a:ext cx="9016748" cy="39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12-1] 카운터 만들기(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goo.gl/Kt8UQV</a:t>
            </a:r>
            <a:r>
              <a:rPr lang="ko"/>
              <a:t>)</a:t>
            </a:r>
            <a:endParaRPr/>
          </a:p>
        </p:txBody>
      </p:sp>
      <p:pic>
        <p:nvPicPr>
          <p:cNvPr descr="스크린샷 2016-02-18 오후 4.36.07.png" id="250" name="Google Shape;250;p46"/>
          <p:cNvPicPr preferRelativeResize="0"/>
          <p:nvPr/>
        </p:nvPicPr>
        <p:blipFill rotWithShape="1">
          <a:blip r:embed="rId4">
            <a:alphaModFix/>
          </a:blip>
          <a:srcRect b="0" l="0" r="2028" t="0"/>
          <a:stretch/>
        </p:blipFill>
        <p:spPr>
          <a:xfrm>
            <a:off x="37550" y="1132925"/>
            <a:ext cx="9048052" cy="396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배열 안에 배열을 넣을 수 있다</a:t>
            </a:r>
            <a:endParaRPr/>
          </a:p>
        </p:txBody>
      </p:sp>
      <p:pic>
        <p:nvPicPr>
          <p:cNvPr descr="1202_019.jpg"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크기가 7인 배열이 크기가 10인 배열 안에 들어있다는 뜻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3~12번 줄</a:t>
            </a:r>
            <a:r>
              <a:rPr lang="ko"/>
              <a:t> : 크기가 7인 배열이 10개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각 숫자 값들이 아두이노 보드에 연결된 7세그먼트에 설정할 전압을 뜻함</a:t>
            </a:r>
            <a:endParaRPr/>
          </a:p>
        </p:txBody>
      </p:sp>
      <p:pic>
        <p:nvPicPr>
          <p:cNvPr descr="1202_020.jpg" id="262" name="Google Shape;2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배열의 값은 순서대로 아두이노 보드의 2번부터 8번 핀까지 연결된 7세그먼트의 </a:t>
            </a:r>
            <a:br>
              <a:rPr lang="ko"/>
            </a:br>
            <a:r>
              <a:rPr lang="ko"/>
              <a:t>A, B, C, D, E, F, G의 </a:t>
            </a:r>
            <a:br>
              <a:rPr lang="ko"/>
            </a:br>
            <a:r>
              <a:rPr lang="ko"/>
              <a:t>전압 값을 뜻함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여기서 사용하는 것은 </a:t>
            </a:r>
            <a:br>
              <a:rPr lang="ko"/>
            </a:br>
            <a:r>
              <a:rPr lang="ko"/>
              <a:t>아노드 타입이기 때문에 0이 다리와 연결된 부분의 조각을 켜는 것, 1이 끄는 것을 뜻함</a:t>
            </a:r>
            <a:endParaRPr/>
          </a:p>
        </p:txBody>
      </p:sp>
      <p:pic>
        <p:nvPicPr>
          <p:cNvPr descr="1202_021.jpg" id="268" name="Google Shape;2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엘리베이터의 층을 나타내는 장치, 전자계산기의 숫자를 표시하는 장치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7개의 조각으로 원하는 글자나 숫자를 표시하는 장치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7개의 조각이기 때문에 각 조각에 대한 LED가 7개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점을 나타내는 LED까지 포함해 총 8개의 LED를 가지고 있음</a:t>
            </a:r>
            <a:endParaRPr/>
          </a:p>
        </p:txBody>
      </p:sp>
      <p:pic>
        <p:nvPicPr>
          <p:cNvPr descr="1201_001.jpg" id="103" name="Google Shape;1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900" y="988650"/>
            <a:ext cx="2078849" cy="31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배열 안에 배열이 있는 구조를 2차원 배열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배열에 또 배열이 늘어날 수록 차원 수도 증가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각 서랍장에 대한 주소를 이용해 배열을 사용하는데 digits[0]과 같이 써준 것은 첫 번째 서랍에 있는 배열을 꺼낸다는 뜻</a:t>
            </a:r>
            <a:endParaRPr/>
          </a:p>
        </p:txBody>
      </p:sp>
      <p:pic>
        <p:nvPicPr>
          <p:cNvPr descr="1202_022.jpg"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digits[0][2]는 첫 번째 서랍에서 꺼낸 배열의 3번째 값을 </a:t>
            </a:r>
            <a:br>
              <a:rPr lang="ko"/>
            </a:br>
            <a:r>
              <a:rPr lang="ko"/>
              <a:t>꺼낸다는 뜻</a:t>
            </a:r>
            <a:endParaRPr/>
          </a:p>
        </p:txBody>
      </p:sp>
      <p:pic>
        <p:nvPicPr>
          <p:cNvPr descr="1202_023.jpg"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displayDigit는 여기서 따로 </a:t>
            </a:r>
            <a:br>
              <a:rPr lang="ko"/>
            </a:br>
            <a:r>
              <a:rPr lang="ko"/>
              <a:t>만든 함수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이 함수에 숫자를 넣으면 그 숫자가 7세그먼트에 표시됨</a:t>
            </a:r>
            <a:endParaRPr/>
          </a:p>
        </p:txBody>
      </p:sp>
      <p:pic>
        <p:nvPicPr>
          <p:cNvPr descr="1202_024.jpg" id="286" name="Google Shape;2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displayDigit에 원하는 숫자를 매개변수로 넣어 호출하면 매개변수로 넣은 값이 displayDigit 함수에 num이라는 변수 안에 들어감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num이라고 써진 곳이 모두 매개변수로 받은 숫자 값으로 바뀐 것과 같음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함수가 시작하는 30번 줄에서 pin 변수에 2라는 값을 넣음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7세그먼트와 연결된 아두이노 보드의 핀 중 가장 작은 번호가 2번이라 2라는 값을 넣었음</a:t>
            </a:r>
            <a:endParaRPr/>
          </a:p>
        </p:txBody>
      </p:sp>
      <p:pic>
        <p:nvPicPr>
          <p:cNvPr descr="1202_025.jpg" id="292" name="Google Shape;2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반복문의 카운터 변수 i가 0부터 6까지 반복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이때 이 값에 2가 더해져 결국 2부터 8까지 순서대로 digitalWrite의 핀 번호 부분에 들어가게 됨</a:t>
            </a:r>
            <a:endParaRPr/>
          </a:p>
        </p:txBody>
      </p:sp>
      <p:pic>
        <p:nvPicPr>
          <p:cNvPr descr="1202_026.jpg" id="298" name="Google Shape;2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버튼으로 숫자 바꾸기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버튼을 함께 사용해 7세그먼트의 숫자 값을 바꾸는 것을 해본다.</a:t>
            </a:r>
            <a:endParaRPr/>
          </a:p>
        </p:txBody>
      </p:sp>
      <p:pic>
        <p:nvPicPr>
          <p:cNvPr descr="1203_001.jpg" id="309" name="Google Shape;3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2_003.jpg" id="314" name="Google Shape;3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328" y="1744525"/>
            <a:ext cx="518925" cy="2261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4.jpg" id="315" name="Google Shape;3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25" y="2297730"/>
            <a:ext cx="1848742" cy="1155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5.jpg" id="316" name="Google Shape;31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293" y="2235006"/>
            <a:ext cx="1956884" cy="128093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7"/>
          <p:cNvSpPr txBox="1"/>
          <p:nvPr/>
        </p:nvSpPr>
        <p:spPr>
          <a:xfrm>
            <a:off x="79238" y="4448250"/>
            <a:ext cx="1392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7세그먼트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57"/>
          <p:cNvSpPr txBox="1"/>
          <p:nvPr/>
        </p:nvSpPr>
        <p:spPr>
          <a:xfrm>
            <a:off x="2237450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10k 옴 저항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2개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57"/>
          <p:cNvSpPr txBox="1"/>
          <p:nvPr/>
        </p:nvSpPr>
        <p:spPr>
          <a:xfrm>
            <a:off x="4560300" y="4448250"/>
            <a:ext cx="2134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수수 점퍼 와이어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16개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57"/>
          <p:cNvSpPr txBox="1"/>
          <p:nvPr/>
        </p:nvSpPr>
        <p:spPr>
          <a:xfrm>
            <a:off x="6741125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브레드보드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0605_003.jpg" id="321" name="Google Shape;32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425" y="2379788"/>
            <a:ext cx="850501" cy="115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02_004.jpg" id="322" name="Google Shape;32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8825" y="1668325"/>
            <a:ext cx="390439" cy="23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7"/>
          <p:cNvSpPr txBox="1"/>
          <p:nvPr/>
        </p:nvSpPr>
        <p:spPr>
          <a:xfrm>
            <a:off x="1129075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버튼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2개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3389188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220 옴 저항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1201_001.jpg" id="325" name="Google Shape;32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300" y="2409075"/>
            <a:ext cx="794200" cy="12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03_008.jpg" id="330" name="Google Shape;3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31" y="0"/>
            <a:ext cx="65531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보드의 그라운드 핀을 브레드보드 긴 파란색 세로줄에, 전원 핀을 긴 빨간색 세로줄에 연결한다.</a:t>
            </a:r>
            <a:endParaRPr/>
          </a:p>
        </p:txBody>
      </p:sp>
      <p:pic>
        <p:nvPicPr>
          <p:cNvPr descr="1203_009.jpg" id="336" name="Google Shape;3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567184"/>
            <a:ext cx="5073049" cy="400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각 조각마다 이름이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각 조각에 연결되어 있는 다리도 가지고 있음</a:t>
            </a:r>
            <a:endParaRPr/>
          </a:p>
        </p:txBody>
      </p:sp>
      <p:pic>
        <p:nvPicPr>
          <p:cNvPr descr="1201_002.jpg"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버튼 2개를 꽂고 각각 아두이노 보드 11, 12번 핀에 연결한다.</a:t>
            </a:r>
            <a:endParaRPr/>
          </a:p>
        </p:txBody>
      </p:sp>
      <p:pic>
        <p:nvPicPr>
          <p:cNvPr descr="1203_010.jpg" id="342" name="Google Shape;3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67184"/>
            <a:ext cx="5073049" cy="400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7세그먼트를 꽂고 가운데 다리와 전원 핀이 꽂힌 세로줄이 220 옴 저항으로 연결한다.</a:t>
            </a:r>
            <a:endParaRPr/>
          </a:p>
        </p:txBody>
      </p:sp>
      <p:pic>
        <p:nvPicPr>
          <p:cNvPr descr="1203_011.jpg" id="348" name="Google Shape;3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67184"/>
            <a:ext cx="5073049" cy="400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7세그먼트의 A, B, C, D, E, F, G, DP 핀을 순서대로 아두이노 보드의 2~9번 핀에 연결한다.</a:t>
            </a:r>
            <a:endParaRPr/>
          </a:p>
        </p:txBody>
      </p:sp>
      <p:pic>
        <p:nvPicPr>
          <p:cNvPr descr="1203_012.jpg" id="354" name="Google Shape;35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67184"/>
            <a:ext cx="5073049" cy="400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03_013.jpg" id="359" name="Google Shape;3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19" y="0"/>
            <a:ext cx="52197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12-2] 버튼으로 숫자 바꾸기(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goo.gl/x8wDYu</a:t>
            </a:r>
            <a:r>
              <a:rPr lang="ko"/>
              <a:t>)</a:t>
            </a:r>
            <a:endParaRPr/>
          </a:p>
        </p:txBody>
      </p:sp>
      <p:grpSp>
        <p:nvGrpSpPr>
          <p:cNvPr id="365" name="Google Shape;365;p64"/>
          <p:cNvGrpSpPr/>
          <p:nvPr/>
        </p:nvGrpSpPr>
        <p:grpSpPr>
          <a:xfrm>
            <a:off x="43000" y="1120475"/>
            <a:ext cx="9055100" cy="3966725"/>
            <a:chOff x="43000" y="1120475"/>
            <a:chExt cx="9055100" cy="3966725"/>
          </a:xfrm>
        </p:grpSpPr>
        <p:pic>
          <p:nvPicPr>
            <p:cNvPr descr="스크린샷 2016-02-18 오후 4.57.56.png" id="366" name="Google Shape;366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2000" y="1120475"/>
              <a:ext cx="6696100" cy="396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4.57.56.png" id="367" name="Google Shape;367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00" y="1120475"/>
              <a:ext cx="6696100" cy="3966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12-2] 버튼으로 숫자 바꾸기(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goo.gl/x8wDYu</a:t>
            </a:r>
            <a:r>
              <a:rPr lang="ko"/>
              <a:t>)</a:t>
            </a:r>
            <a:endParaRPr/>
          </a:p>
        </p:txBody>
      </p:sp>
      <p:grpSp>
        <p:nvGrpSpPr>
          <p:cNvPr id="373" name="Google Shape;373;p65"/>
          <p:cNvGrpSpPr/>
          <p:nvPr/>
        </p:nvGrpSpPr>
        <p:grpSpPr>
          <a:xfrm>
            <a:off x="62575" y="1132576"/>
            <a:ext cx="8997348" cy="3928600"/>
            <a:chOff x="62575" y="1132576"/>
            <a:chExt cx="8997348" cy="3928600"/>
          </a:xfrm>
        </p:grpSpPr>
        <p:pic>
          <p:nvPicPr>
            <p:cNvPr descr="스크린샷 2016-02-18 오후 4.58.51.png" id="374" name="Google Shape;37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250" y="1132576"/>
              <a:ext cx="8421673" cy="39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4.58.51.png" id="375" name="Google Shape;375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575" y="1132576"/>
              <a:ext cx="8421673" cy="3928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12-2] 버튼으로 숫자 바꾸기(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goo.gl/x8wDYu</a:t>
            </a:r>
            <a:r>
              <a:rPr lang="ko"/>
              <a:t>)</a:t>
            </a:r>
            <a:endParaRPr/>
          </a:p>
        </p:txBody>
      </p:sp>
      <p:grpSp>
        <p:nvGrpSpPr>
          <p:cNvPr id="381" name="Google Shape;381;p66"/>
          <p:cNvGrpSpPr/>
          <p:nvPr/>
        </p:nvGrpSpPr>
        <p:grpSpPr>
          <a:xfrm>
            <a:off x="43800" y="1107550"/>
            <a:ext cx="9017700" cy="3971725"/>
            <a:chOff x="43800" y="1107550"/>
            <a:chExt cx="9017700" cy="3971725"/>
          </a:xfrm>
        </p:grpSpPr>
        <p:pic>
          <p:nvPicPr>
            <p:cNvPr descr="스크린샷 2016-02-18 오후 5.00.53.png" id="382" name="Google Shape;382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325" y="1107550"/>
              <a:ext cx="8567175" cy="397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5.00.53.png" id="383" name="Google Shape;383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800" y="1107550"/>
              <a:ext cx="8567175" cy="3971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12-2] 버튼으로 숫자 바꾸기(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goo.gl/x8wDYu</a:t>
            </a:r>
            <a:r>
              <a:rPr lang="ko"/>
              <a:t>)</a:t>
            </a:r>
            <a:endParaRPr/>
          </a:p>
        </p:txBody>
      </p:sp>
      <p:grpSp>
        <p:nvGrpSpPr>
          <p:cNvPr id="389" name="Google Shape;389;p67"/>
          <p:cNvGrpSpPr/>
          <p:nvPr/>
        </p:nvGrpSpPr>
        <p:grpSpPr>
          <a:xfrm>
            <a:off x="43800" y="1113800"/>
            <a:ext cx="9040001" cy="3980949"/>
            <a:chOff x="43800" y="1113800"/>
            <a:chExt cx="9040001" cy="3980949"/>
          </a:xfrm>
        </p:grpSpPr>
        <p:pic>
          <p:nvPicPr>
            <p:cNvPr descr="스크린샷 2016-02-18 오후 5.01.22.png" id="390" name="Google Shape;390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2050" y="1113800"/>
              <a:ext cx="8401751" cy="3980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5.01.22.png" id="391" name="Google Shape;391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800" y="1113800"/>
              <a:ext cx="8401751" cy="3980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12-2] 버튼으로 숫자 바꾸기(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goo.gl/x8wDYu</a:t>
            </a:r>
            <a:r>
              <a:rPr lang="ko"/>
              <a:t>)</a:t>
            </a:r>
            <a:endParaRPr/>
          </a:p>
        </p:txBody>
      </p:sp>
      <p:pic>
        <p:nvPicPr>
          <p:cNvPr descr="스크린샷 2016-02-18 오후 5.02.12.png" id="397" name="Google Shape;3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5" y="1149575"/>
            <a:ext cx="8991725" cy="39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아두이노의 라이벌,</a:t>
            </a:r>
            <a:br>
              <a:rPr lang="ko"/>
            </a:br>
            <a:r>
              <a:rPr lang="ko"/>
              <a:t>라즈베리 파이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가운데 다리를 전원에 연결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LED를 켜고 싶다면 LED의 전원을 LOW로, 끌 때는 HIGH로 설정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책에서는 아노드 타입의 7세그먼트를 사용</a:t>
            </a:r>
            <a:endParaRPr/>
          </a:p>
        </p:txBody>
      </p:sp>
      <p:sp>
        <p:nvSpPr>
          <p:cNvPr id="115" name="Google Shape;11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아노드 타입</a:t>
            </a:r>
            <a:endParaRPr/>
          </a:p>
        </p:txBody>
      </p:sp>
      <p:pic>
        <p:nvPicPr>
          <p:cNvPr descr="1201_003.jpg"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7"/>
            <a:ext cx="5073050" cy="317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영국 라즈베리 파이 재단이 만듬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메이커 세계에서 아두이노와 함께 아주 많이 사용되는 제품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아두이노처럼 센서나 액추에이터를 연결해 </a:t>
            </a:r>
            <a:br>
              <a:rPr lang="ko"/>
            </a:br>
            <a:r>
              <a:rPr lang="ko"/>
              <a:t>제어할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아두이노와 다른 점은 라즈베리 파이는 스마트폰에 들어가는 고성능 부품이 들어있어 보다 더 다양한 것을 할 수 있다는 것</a:t>
            </a:r>
            <a:endParaRPr/>
          </a:p>
        </p:txBody>
      </p:sp>
      <p:pic>
        <p:nvPicPr>
          <p:cNvPr descr="1204_001.jpg" id="408" name="Google Shape;4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0729"/>
            <a:ext cx="5073046" cy="3382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1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윈도우나 맥과 같이 라즈베리 파이에도 운영체제를 </a:t>
            </a:r>
            <a:br>
              <a:rPr lang="ko"/>
            </a:br>
            <a:r>
              <a:rPr lang="ko"/>
              <a:t>돌릴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리눅스라는 운영체제가 돌아감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게임을 돌릴 수도 있고 인터넷이나 문서 작업 같은 것도 할 수 있음</a:t>
            </a:r>
            <a:endParaRPr/>
          </a:p>
        </p:txBody>
      </p:sp>
      <p:sp>
        <p:nvSpPr>
          <p:cNvPr id="414" name="Google Shape;41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데스크탑 컴퓨터</a:t>
            </a:r>
            <a:endParaRPr/>
          </a:p>
        </p:txBody>
      </p:sp>
      <p:pic>
        <p:nvPicPr>
          <p:cNvPr descr="1204_002.jpg" id="415" name="Google Shape;4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1666404"/>
            <a:ext cx="5073049" cy="286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라즈베리 파이를 TV에 연결하고 RaspBMC라는 것을 실행하면 영화나 음악을 감상할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앱을 설치해 스마트폰을 리모컨으로 사용할 수도 있음</a:t>
            </a:r>
            <a:endParaRPr/>
          </a:p>
        </p:txBody>
      </p:sp>
      <p:sp>
        <p:nvSpPr>
          <p:cNvPr id="421" name="Google Shape;42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홈 엔터테인먼트</a:t>
            </a:r>
            <a:endParaRPr/>
          </a:p>
        </p:txBody>
      </p:sp>
      <p:pic>
        <p:nvPicPr>
          <p:cNvPr descr="1204_003.jpg" id="422" name="Google Shape;42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078"/>
            <a:ext cx="5073048" cy="285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3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PiPlay라는 것을 설치해 가정용 게임기로 만들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다양한 게임을 실행 가능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라즈베리 파이용 오락실 조종기를 연결해 진짜 오락실처럼 꾸밀 수도 있음</a:t>
            </a:r>
            <a:endParaRPr/>
          </a:p>
        </p:txBody>
      </p:sp>
      <p:sp>
        <p:nvSpPr>
          <p:cNvPr id="428" name="Google Shape;42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가정용 게임기</a:t>
            </a:r>
            <a:endParaRPr/>
          </a:p>
        </p:txBody>
      </p:sp>
      <p:pic>
        <p:nvPicPr>
          <p:cNvPr descr="1204_004.jpg" id="429" name="Google Shape;4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084"/>
            <a:ext cx="5073048" cy="285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cebook-logo.png" id="434" name="Google Shape;43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2663925"/>
            <a:ext cx="654976" cy="6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4"/>
          <p:cNvSpPr txBox="1"/>
          <p:nvPr/>
        </p:nvSpPr>
        <p:spPr>
          <a:xfrm>
            <a:off x="217975" y="469700"/>
            <a:ext cx="8708100" cy="17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0">
                <a:latin typeface="Malgun Gothic"/>
                <a:ea typeface="Malgun Gothic"/>
                <a:cs typeface="Malgun Gothic"/>
                <a:sym typeface="Malgun Gothic"/>
              </a:rPr>
              <a:t>감사합니다!</a:t>
            </a:r>
            <a:endParaRPr b="1" sz="8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74"/>
          <p:cNvSpPr txBox="1"/>
          <p:nvPr/>
        </p:nvSpPr>
        <p:spPr>
          <a:xfrm>
            <a:off x="2787050" y="2792063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4"/>
              </a:rPr>
              <a:t>fb.com/DoYouKnowArduino</a:t>
            </a:r>
            <a:endParaRPr sz="2000"/>
          </a:p>
        </p:txBody>
      </p:sp>
      <p:pic>
        <p:nvPicPr>
          <p:cNvPr descr="book-bookmark-icon.png" id="437" name="Google Shape;43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150" y="3476925"/>
            <a:ext cx="820575" cy="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4"/>
          <p:cNvSpPr txBox="1"/>
          <p:nvPr/>
        </p:nvSpPr>
        <p:spPr>
          <a:xfrm>
            <a:off x="2787050" y="3535450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6"/>
              </a:rPr>
              <a:t>goo.gl/ke52Jh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가운데 다리를 그라운드에 연결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LED를 켤 때 전원을 HIGH로 </a:t>
            </a:r>
            <a:br>
              <a:rPr lang="ko"/>
            </a:br>
            <a:r>
              <a:rPr lang="ko"/>
              <a:t>끌 때는 LOW로 설정</a:t>
            </a:r>
            <a:endParaRPr/>
          </a:p>
        </p:txBody>
      </p:sp>
      <p:sp>
        <p:nvSpPr>
          <p:cNvPr id="122" name="Google Shape;12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캐소드 타입</a:t>
            </a:r>
            <a:endParaRPr/>
          </a:p>
        </p:txBody>
      </p:sp>
      <p:pic>
        <p:nvPicPr>
          <p:cNvPr descr="1201_004.jpg"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카운터 만들기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7세그먼트를 이용해 자동으로 숫자가 증가하는 카운터를 </a:t>
            </a:r>
            <a:br>
              <a:rPr lang="ko"/>
            </a:br>
            <a:r>
              <a:rPr lang="ko"/>
              <a:t>만들어 본다.</a:t>
            </a:r>
            <a:endParaRPr/>
          </a:p>
        </p:txBody>
      </p:sp>
      <p:pic>
        <p:nvPicPr>
          <p:cNvPr descr="1202_001.jpg"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2_003.jpg"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973" y="1564275"/>
            <a:ext cx="651300" cy="2838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4.jpg" id="140" name="Google Shape;1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373" y="2258600"/>
            <a:ext cx="2320349" cy="145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5.jpg" id="141" name="Google Shape;1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875" y="2179875"/>
            <a:ext cx="2456073" cy="16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/>
          <p:nvPr/>
        </p:nvSpPr>
        <p:spPr>
          <a:xfrm>
            <a:off x="1824100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220 옴 저항 1개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3575100" y="4448250"/>
            <a:ext cx="2134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수수 점퍼 와이어 9개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6578313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브레드보드 1개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1201_001.jpg" id="145" name="Google Shape;14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50" y="2142112"/>
            <a:ext cx="1105174" cy="168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112438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7세그먼트 1개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